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  <p:embeddedFont>
      <p:font typeface="Source Serif 4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50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3,900 purchases to drive strategic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2838" y="856298"/>
            <a:ext cx="1373029" cy="425053"/>
          </a:xfrm>
          <a:prstGeom prst="roundRect">
            <a:avLst>
              <a:gd name="adj" fmla="val 18134"/>
            </a:avLst>
          </a:prstGeom>
          <a:solidFill>
            <a:srgbClr val="F0D4F7"/>
          </a:solidFill>
          <a:ln/>
        </p:spPr>
      </p:sp>
      <p:sp>
        <p:nvSpPr>
          <p:cNvPr id="3" name="Text 1"/>
          <p:cNvSpPr/>
          <p:nvPr/>
        </p:nvSpPr>
        <p:spPr>
          <a:xfrm>
            <a:off x="940475" y="925116"/>
            <a:ext cx="1097756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ACTION ITEMS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02838" y="1369219"/>
            <a:ext cx="7316867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Strategic Recommendations</a:t>
            </a:r>
            <a:endParaRPr lang="en-US" sz="4250" dirty="0"/>
          </a:p>
        </p:txBody>
      </p:sp>
      <p:sp>
        <p:nvSpPr>
          <p:cNvPr id="5" name="Shape 3"/>
          <p:cNvSpPr/>
          <p:nvPr/>
        </p:nvSpPr>
        <p:spPr>
          <a:xfrm>
            <a:off x="802838" y="2373511"/>
            <a:ext cx="4195048" cy="2569607"/>
          </a:xfrm>
          <a:prstGeom prst="roundRect">
            <a:avLst>
              <a:gd name="adj" fmla="val 374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39773" y="2610445"/>
            <a:ext cx="688181" cy="688181"/>
          </a:xfrm>
          <a:prstGeom prst="roundRect">
            <a:avLst>
              <a:gd name="adj" fmla="val 13285873"/>
            </a:avLst>
          </a:prstGeom>
          <a:solidFill>
            <a:srgbClr val="BE49D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963" y="2799636"/>
            <a:ext cx="309682" cy="30968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39773" y="3518416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Boost Subscriptions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9773" y="3987522"/>
            <a:ext cx="3721179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to convert 73% non-subscribers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5217676" y="2373511"/>
            <a:ext cx="4195048" cy="2569607"/>
          </a:xfrm>
          <a:prstGeom prst="roundRect">
            <a:avLst>
              <a:gd name="adj" fmla="val 374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454610" y="2610445"/>
            <a:ext cx="688181" cy="688181"/>
          </a:xfrm>
          <a:prstGeom prst="roundRect">
            <a:avLst>
              <a:gd name="adj" fmla="val 13285873"/>
            </a:avLst>
          </a:prstGeom>
          <a:solidFill>
            <a:srgbClr val="BE49D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801" y="2799636"/>
            <a:ext cx="309682" cy="30968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4610" y="3518416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Loyalty Programs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5454610" y="3987522"/>
            <a:ext cx="3721179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 to expand loyal segment</a:t>
            </a:r>
            <a:endParaRPr lang="en-US" sz="1800" dirty="0"/>
          </a:p>
        </p:txBody>
      </p:sp>
      <p:sp>
        <p:nvSpPr>
          <p:cNvPr id="15" name="Shape 11"/>
          <p:cNvSpPr/>
          <p:nvPr/>
        </p:nvSpPr>
        <p:spPr>
          <a:xfrm>
            <a:off x="9632513" y="2373511"/>
            <a:ext cx="4195048" cy="2569607"/>
          </a:xfrm>
          <a:prstGeom prst="roundRect">
            <a:avLst>
              <a:gd name="adj" fmla="val 374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869448" y="2610445"/>
            <a:ext cx="688181" cy="688181"/>
          </a:xfrm>
          <a:prstGeom prst="roundRect">
            <a:avLst>
              <a:gd name="adj" fmla="val 13285873"/>
            </a:avLst>
          </a:prstGeom>
          <a:solidFill>
            <a:srgbClr val="BE49DF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8638" y="2799636"/>
            <a:ext cx="309682" cy="30968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69448" y="3518416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Optimize Discounts</a:t>
            </a:r>
            <a:endParaRPr lang="en-US" sz="2100" dirty="0"/>
          </a:p>
        </p:txBody>
      </p:sp>
      <p:sp>
        <p:nvSpPr>
          <p:cNvPr id="19" name="Text 14"/>
          <p:cNvSpPr/>
          <p:nvPr/>
        </p:nvSpPr>
        <p:spPr>
          <a:xfrm>
            <a:off x="9869448" y="3987522"/>
            <a:ext cx="3721179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sales boosts with margin control</a:t>
            </a:r>
            <a:endParaRPr lang="en-US" sz="1800" dirty="0"/>
          </a:p>
        </p:txBody>
      </p:sp>
      <p:sp>
        <p:nvSpPr>
          <p:cNvPr id="20" name="Shape 15"/>
          <p:cNvSpPr/>
          <p:nvPr/>
        </p:nvSpPr>
        <p:spPr>
          <a:xfrm>
            <a:off x="802838" y="5162907"/>
            <a:ext cx="6402467" cy="2210276"/>
          </a:xfrm>
          <a:prstGeom prst="roundRect">
            <a:avLst>
              <a:gd name="adj" fmla="val 43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1039773" y="5399842"/>
            <a:ext cx="688181" cy="688181"/>
          </a:xfrm>
          <a:prstGeom prst="roundRect">
            <a:avLst>
              <a:gd name="adj" fmla="val 13285873"/>
            </a:avLst>
          </a:prstGeom>
          <a:solidFill>
            <a:srgbClr val="BE49DF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8963" y="5589032"/>
            <a:ext cx="309682" cy="309682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39773" y="6307812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Targeted Marketing</a:t>
            </a:r>
            <a:endParaRPr lang="en-US" sz="2100" dirty="0"/>
          </a:p>
        </p:txBody>
      </p:sp>
      <p:sp>
        <p:nvSpPr>
          <p:cNvPr id="24" name="Text 18"/>
          <p:cNvSpPr/>
          <p:nvPr/>
        </p:nvSpPr>
        <p:spPr>
          <a:xfrm>
            <a:off x="1039773" y="6776918"/>
            <a:ext cx="5928598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high-revenue age groups &amp; express shipping users</a:t>
            </a:r>
            <a:endParaRPr lang="en-US" sz="1800" dirty="0"/>
          </a:p>
        </p:txBody>
      </p:sp>
      <p:sp>
        <p:nvSpPr>
          <p:cNvPr id="25" name="Shape 19"/>
          <p:cNvSpPr/>
          <p:nvPr/>
        </p:nvSpPr>
        <p:spPr>
          <a:xfrm>
            <a:off x="7425095" y="5162907"/>
            <a:ext cx="6402467" cy="2210276"/>
          </a:xfrm>
          <a:prstGeom prst="roundRect">
            <a:avLst>
              <a:gd name="adj" fmla="val 43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7662029" y="5399842"/>
            <a:ext cx="688181" cy="688181"/>
          </a:xfrm>
          <a:prstGeom prst="roundRect">
            <a:avLst>
              <a:gd name="adj" fmla="val 13285873"/>
            </a:avLst>
          </a:prstGeom>
          <a:solidFill>
            <a:srgbClr val="BE49DF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1219" y="5589032"/>
            <a:ext cx="309682" cy="309682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662029" y="6307812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Positioning</a:t>
            </a:r>
            <a:endParaRPr lang="en-US" sz="2100" dirty="0"/>
          </a:p>
        </p:txBody>
      </p:sp>
      <p:sp>
        <p:nvSpPr>
          <p:cNvPr id="29" name="Text 22"/>
          <p:cNvSpPr/>
          <p:nvPr/>
        </p:nvSpPr>
        <p:spPr>
          <a:xfrm>
            <a:off x="7662029" y="6776918"/>
            <a:ext cx="5928598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items in campaigns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103709"/>
            <a:ext cx="1122164" cy="449818"/>
          </a:xfrm>
          <a:prstGeom prst="roundRect">
            <a:avLst>
              <a:gd name="adj" fmla="val 17881"/>
            </a:avLst>
          </a:prstGeom>
          <a:solidFill>
            <a:srgbClr val="F0D4F7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175504"/>
            <a:ext cx="83498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OVERVIEW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6492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 at a Glance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2831902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3.9K</a:t>
            </a:r>
            <a:endParaRPr lang="en-US" sz="6200" dirty="0"/>
          </a:p>
        </p:txBody>
      </p:sp>
      <p:sp>
        <p:nvSpPr>
          <p:cNvPr id="6" name="Text 4"/>
          <p:cNvSpPr/>
          <p:nvPr/>
        </p:nvSpPr>
        <p:spPr>
          <a:xfrm>
            <a:off x="1488996" y="39208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55776" y="2831902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18</a:t>
            </a:r>
            <a:endParaRPr lang="en-US" sz="6200" dirty="0"/>
          </a:p>
        </p:txBody>
      </p:sp>
      <p:sp>
        <p:nvSpPr>
          <p:cNvPr id="8" name="Text 6"/>
          <p:cNvSpPr/>
          <p:nvPr/>
        </p:nvSpPr>
        <p:spPr>
          <a:xfrm>
            <a:off x="5907048" y="39208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3828" y="2831902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10325100" y="39208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Categories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37724" y="46317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Data Points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37724" y="5342692"/>
            <a:ext cx="12954952" cy="1783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 &amp; purchase history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 preferences &amp; seasonal trends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Subscription &amp; discount behavior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ratings &amp; shipping choices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23623" y="1010007"/>
            <a:ext cx="1347788" cy="329327"/>
          </a:xfrm>
          <a:prstGeom prst="roundRect">
            <a:avLst>
              <a:gd name="adj" fmla="val 18575"/>
            </a:avLst>
          </a:prstGeom>
          <a:noFill/>
          <a:ln w="7620">
            <a:solidFill>
              <a:srgbClr val="BE49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40423" y="1072158"/>
            <a:ext cx="1114187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 ANALYSIS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123623" y="1394698"/>
            <a:ext cx="5869424" cy="535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Preparation &amp; Cleaning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6123623" y="2137767"/>
            <a:ext cx="182047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23623" y="2424232"/>
            <a:ext cx="7869555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8" name="Text 5"/>
          <p:cNvSpPr/>
          <p:nvPr/>
        </p:nvSpPr>
        <p:spPr>
          <a:xfrm>
            <a:off x="6123623" y="2560915"/>
            <a:ext cx="2141815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Loading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123623" y="2911554"/>
            <a:ext cx="786955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 using pandas, explored structure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23623" y="3442811"/>
            <a:ext cx="182047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123623" y="3729276"/>
            <a:ext cx="7869555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2" name="Text 9"/>
          <p:cNvSpPr/>
          <p:nvPr/>
        </p:nvSpPr>
        <p:spPr>
          <a:xfrm>
            <a:off x="6123623" y="3865959"/>
            <a:ext cx="2141815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Missing Data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123623" y="4216598"/>
            <a:ext cx="786955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37 missing review ratings by category median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123623" y="4747855"/>
            <a:ext cx="182047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23623" y="5034320"/>
            <a:ext cx="7869555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6" name="Text 13"/>
          <p:cNvSpPr/>
          <p:nvPr/>
        </p:nvSpPr>
        <p:spPr>
          <a:xfrm>
            <a:off x="6123623" y="5171003"/>
            <a:ext cx="2141815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 Engineering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123623" y="5521642"/>
            <a:ext cx="786955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 groups &amp; purchase frequency columns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123623" y="6052899"/>
            <a:ext cx="182047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123623" y="6339364"/>
            <a:ext cx="7869555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0" name="Text 17"/>
          <p:cNvSpPr/>
          <p:nvPr/>
        </p:nvSpPr>
        <p:spPr>
          <a:xfrm>
            <a:off x="6123623" y="6476048"/>
            <a:ext cx="2163961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Database Integration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123623" y="6826687"/>
            <a:ext cx="786955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Loaded cleaned data into PostgreSQL for analysis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40807"/>
            <a:ext cx="1702237" cy="449818"/>
          </a:xfrm>
          <a:prstGeom prst="roundRect">
            <a:avLst>
              <a:gd name="adj" fmla="val 17881"/>
            </a:avLst>
          </a:prstGeom>
          <a:solidFill>
            <a:srgbClr val="F0D4F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313" y="869990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812602"/>
            <a:ext cx="112787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INSIGHTS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2863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by Gender</a:t>
            </a:r>
            <a:endParaRPr lang="en-US" sz="4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2618542"/>
            <a:ext cx="8216265" cy="46010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45491" y="3869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45491" y="4460558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generate </a:t>
            </a:r>
            <a:r>
              <a:rPr lang="en-US" sz="1850" dirty="0">
                <a:solidFill>
                  <a:srgbClr val="FFFFFF"/>
                </a:solidFill>
                <a:highlight>
                  <a:srgbClr val="BE49DF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2.1x more revenue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than female customers, representing a significant opportunity for targeted marketing.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508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Top-Rated Products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53264"/>
            <a:ext cx="3356729" cy="299204"/>
          </a:xfrm>
          <a:prstGeom prst="roundRect">
            <a:avLst>
              <a:gd name="adj" fmla="val 336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724" y="3253264"/>
            <a:ext cx="129540" cy="299204"/>
          </a:xfrm>
          <a:prstGeom prst="roundRect">
            <a:avLst>
              <a:gd name="adj" fmla="val 77613"/>
            </a:avLst>
          </a:prstGeom>
          <a:solidFill>
            <a:srgbClr val="BE49DF"/>
          </a:solidFill>
          <a:ln/>
        </p:spPr>
      </p:sp>
      <p:sp>
        <p:nvSpPr>
          <p:cNvPr id="5" name="Text 3"/>
          <p:cNvSpPr/>
          <p:nvPr/>
        </p:nvSpPr>
        <p:spPr>
          <a:xfrm>
            <a:off x="4373880" y="3253264"/>
            <a:ext cx="58269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3.86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837724" y="38515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347091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average rating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55776" y="3253264"/>
            <a:ext cx="3356729" cy="299204"/>
          </a:xfrm>
          <a:prstGeom prst="roundRect">
            <a:avLst>
              <a:gd name="adj" fmla="val 336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55776" y="3253264"/>
            <a:ext cx="128826" cy="299204"/>
          </a:xfrm>
          <a:prstGeom prst="roundRect">
            <a:avLst>
              <a:gd name="adj" fmla="val 78043"/>
            </a:avLst>
          </a:prstGeom>
          <a:solidFill>
            <a:srgbClr val="BE49DF"/>
          </a:solidFill>
          <a:ln/>
        </p:spPr>
      </p:sp>
      <p:sp>
        <p:nvSpPr>
          <p:cNvPr id="10" name="Text 8"/>
          <p:cNvSpPr/>
          <p:nvPr/>
        </p:nvSpPr>
        <p:spPr>
          <a:xfrm>
            <a:off x="8791932" y="3253264"/>
            <a:ext cx="58269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3.84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5255776" y="38515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673828" y="3253264"/>
            <a:ext cx="3356729" cy="299204"/>
          </a:xfrm>
          <a:prstGeom prst="roundRect">
            <a:avLst>
              <a:gd name="adj" fmla="val 336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73828" y="3253264"/>
            <a:ext cx="128111" cy="299204"/>
          </a:xfrm>
          <a:prstGeom prst="roundRect">
            <a:avLst>
              <a:gd name="adj" fmla="val 78479"/>
            </a:avLst>
          </a:prstGeom>
          <a:solidFill>
            <a:srgbClr val="BE49DF"/>
          </a:solidFill>
          <a:ln/>
        </p:spPr>
      </p:sp>
      <p:sp>
        <p:nvSpPr>
          <p:cNvPr id="14" name="Text 12"/>
          <p:cNvSpPr/>
          <p:nvPr/>
        </p:nvSpPr>
        <p:spPr>
          <a:xfrm>
            <a:off x="13209984" y="3253264"/>
            <a:ext cx="58269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3.82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9673828" y="38515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837724" y="5328523"/>
            <a:ext cx="3356729" cy="299204"/>
          </a:xfrm>
          <a:prstGeom prst="roundRect">
            <a:avLst>
              <a:gd name="adj" fmla="val 336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37724" y="5328523"/>
            <a:ext cx="127516" cy="299204"/>
          </a:xfrm>
          <a:prstGeom prst="roundRect">
            <a:avLst>
              <a:gd name="adj" fmla="val 78845"/>
            </a:avLst>
          </a:prstGeom>
          <a:solidFill>
            <a:srgbClr val="BE49DF"/>
          </a:solidFill>
          <a:ln/>
        </p:spPr>
      </p:sp>
      <p:sp>
        <p:nvSpPr>
          <p:cNvPr id="18" name="Text 16"/>
          <p:cNvSpPr/>
          <p:nvPr/>
        </p:nvSpPr>
        <p:spPr>
          <a:xfrm>
            <a:off x="4373880" y="5328523"/>
            <a:ext cx="58269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3.80</a:t>
            </a:r>
            <a:endParaRPr lang="en-US" sz="2350" dirty="0"/>
          </a:p>
        </p:txBody>
      </p:sp>
      <p:sp>
        <p:nvSpPr>
          <p:cNvPr id="19" name="Text 17"/>
          <p:cNvSpPr/>
          <p:nvPr/>
        </p:nvSpPr>
        <p:spPr>
          <a:xfrm>
            <a:off x="837724" y="59268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5255776" y="5328523"/>
            <a:ext cx="3356729" cy="299204"/>
          </a:xfrm>
          <a:prstGeom prst="roundRect">
            <a:avLst>
              <a:gd name="adj" fmla="val 336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255776" y="5328523"/>
            <a:ext cx="126802" cy="299204"/>
          </a:xfrm>
          <a:prstGeom prst="roundRect">
            <a:avLst>
              <a:gd name="adj" fmla="val 79289"/>
            </a:avLst>
          </a:prstGeom>
          <a:solidFill>
            <a:srgbClr val="BE49DF"/>
          </a:solidFill>
          <a:ln/>
        </p:spPr>
      </p:sp>
      <p:sp>
        <p:nvSpPr>
          <p:cNvPr id="22" name="Text 20"/>
          <p:cNvSpPr/>
          <p:nvPr/>
        </p:nvSpPr>
        <p:spPr>
          <a:xfrm>
            <a:off x="8791932" y="5328523"/>
            <a:ext cx="58269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3.78</a:t>
            </a:r>
            <a:endParaRPr lang="en-US" sz="2350" dirty="0"/>
          </a:p>
        </p:txBody>
      </p:sp>
      <p:sp>
        <p:nvSpPr>
          <p:cNvPr id="23" name="Text 21"/>
          <p:cNvSpPr/>
          <p:nvPr/>
        </p:nvSpPr>
        <p:spPr>
          <a:xfrm>
            <a:off x="5255776" y="59268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Skirt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8951" y="976789"/>
            <a:ext cx="1694021" cy="348377"/>
          </a:xfrm>
          <a:prstGeom prst="roundRect">
            <a:avLst>
              <a:gd name="adj" fmla="val 18375"/>
            </a:avLst>
          </a:prstGeom>
          <a:noFill/>
          <a:ln w="7620">
            <a:solidFill>
              <a:srgbClr val="BE49D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250871" y="1041559"/>
            <a:ext cx="1450181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SEGMENTS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128951" y="1385768"/>
            <a:ext cx="4482703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Loyalty Distribution</a:t>
            </a:r>
            <a:endParaRPr lang="en-US" sz="3500" dirty="0"/>
          </a:p>
        </p:txBody>
      </p:sp>
      <p:sp>
        <p:nvSpPr>
          <p:cNvPr id="5" name="Text 3"/>
          <p:cNvSpPr/>
          <p:nvPr/>
        </p:nvSpPr>
        <p:spPr>
          <a:xfrm>
            <a:off x="1128951" y="2325052"/>
            <a:ext cx="2241352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Segment Breakdown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28951" y="2756773"/>
            <a:ext cx="4028123" cy="547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classification based on purchase history reveals strong loyalty base.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1128951" y="3474482"/>
            <a:ext cx="4028123" cy="1101566"/>
          </a:xfrm>
          <a:prstGeom prst="roundRect">
            <a:avLst>
              <a:gd name="adj" fmla="val 726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27071" y="3672602"/>
            <a:ext cx="2241352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New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327071" y="4104323"/>
            <a:ext cx="36318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 customers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1128951" y="4727615"/>
            <a:ext cx="4028123" cy="1101566"/>
          </a:xfrm>
          <a:prstGeom prst="roundRect">
            <a:avLst>
              <a:gd name="adj" fmla="val 726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27071" y="4925735"/>
            <a:ext cx="2241352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327071" y="5357455"/>
            <a:ext cx="36318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701 customers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1128951" y="5980748"/>
            <a:ext cx="4028123" cy="1101566"/>
          </a:xfrm>
          <a:prstGeom prst="roundRect">
            <a:avLst>
              <a:gd name="adj" fmla="val 726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27071" y="6178868"/>
            <a:ext cx="2241352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Loyal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327071" y="6610588"/>
            <a:ext cx="36318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3,116 customers</a:t>
            </a:r>
            <a:endParaRPr lang="en-US" sz="15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13" y="2514243"/>
            <a:ext cx="7879318" cy="43976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3050"/>
            <a:ext cx="5336619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Subscription Analysis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7" y="1737122"/>
            <a:ext cx="8344495" cy="442674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515797" y="6194346"/>
            <a:ext cx="215622" cy="215622"/>
          </a:xfrm>
          <a:prstGeom prst="roundRect">
            <a:avLst>
              <a:gd name="adj" fmla="val 8482"/>
            </a:avLst>
          </a:prstGeom>
          <a:solidFill>
            <a:srgbClr val="350B41"/>
          </a:solidFill>
          <a:ln/>
        </p:spPr>
      </p:sp>
      <p:sp>
        <p:nvSpPr>
          <p:cNvPr id="5" name="Text 2"/>
          <p:cNvSpPr/>
          <p:nvPr/>
        </p:nvSpPr>
        <p:spPr>
          <a:xfrm>
            <a:off x="3792379" y="6194346"/>
            <a:ext cx="105834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Subscribers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5003125" y="6194346"/>
            <a:ext cx="215622" cy="215622"/>
          </a:xfrm>
          <a:prstGeom prst="roundRect">
            <a:avLst>
              <a:gd name="adj" fmla="val 8482"/>
            </a:avLst>
          </a:prstGeom>
          <a:solidFill>
            <a:srgbClr val="B52FDA"/>
          </a:solidFill>
          <a:ln/>
        </p:spPr>
      </p:sp>
      <p:sp>
        <p:nvSpPr>
          <p:cNvPr id="7" name="Text 4"/>
          <p:cNvSpPr/>
          <p:nvPr/>
        </p:nvSpPr>
        <p:spPr>
          <a:xfrm>
            <a:off x="5279708" y="6194346"/>
            <a:ext cx="149602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Non-Subscribers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32871" y="3084433"/>
            <a:ext cx="315944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Subscription Opportunity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632871" y="3595688"/>
            <a:ext cx="4250412" cy="655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</a:t>
            </a:r>
            <a:r>
              <a:rPr lang="en-US" sz="165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27% subscribe</a:t>
            </a: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despite similar spending patterns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632871" y="4426268"/>
            <a:ext cx="4250412" cy="655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Massive untapped potential for subscription growth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4737" y="6846927"/>
            <a:ext cx="6463308" cy="820103"/>
          </a:xfrm>
          <a:prstGeom prst="roundRect">
            <a:avLst>
              <a:gd name="adj" fmla="val 1104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0839" y="7093029"/>
            <a:ext cx="5971103" cy="32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Subscribers:</a:t>
            </a: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$59.49 avg spend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12236" y="6846927"/>
            <a:ext cx="6463427" cy="820103"/>
          </a:xfrm>
          <a:prstGeom prst="roundRect">
            <a:avLst>
              <a:gd name="adj" fmla="val 1104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8338" y="7093029"/>
            <a:ext cx="5971223" cy="32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Non-Subscribers:</a:t>
            </a: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$59.87 avg spend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92623"/>
            <a:ext cx="61329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by Age Group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075390"/>
            <a:ext cx="663059" cy="6630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99987" y="4075390"/>
            <a:ext cx="20520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Young Adult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99987" y="4570928"/>
            <a:ext cx="205204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$62K revenue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• 1,028 customers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4075390"/>
            <a:ext cx="663059" cy="6630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13496" y="4075390"/>
            <a:ext cx="20520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Middle-aged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113496" y="4570928"/>
            <a:ext cx="205204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$59K revenue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• 986 customers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4075390"/>
            <a:ext cx="663059" cy="6630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27006" y="4075390"/>
            <a:ext cx="20520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Adult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27006" y="4570928"/>
            <a:ext cx="205204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$56K revenue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• 942 customers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4075390"/>
            <a:ext cx="663059" cy="6630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0515" y="4075390"/>
            <a:ext cx="20521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Senior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0515" y="4570928"/>
            <a:ext cx="20521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$56K revenue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• 944 customers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058" y="1182029"/>
            <a:ext cx="5977054" cy="578748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4124" y="2575441"/>
            <a:ext cx="2423874" cy="449818"/>
          </a:xfrm>
          <a:prstGeom prst="roundRect">
            <a:avLst>
              <a:gd name="adj" fmla="val 17881"/>
            </a:avLst>
          </a:prstGeom>
          <a:solidFill>
            <a:srgbClr val="F0D4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7713" y="2704624"/>
            <a:ext cx="191453" cy="191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4892" y="2647236"/>
            <a:ext cx="184951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 BI DASHBOARD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324124" y="31209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Interactive Analytics Platform</a:t>
            </a:r>
            <a:endParaRPr lang="en-US" sz="4400" dirty="0"/>
          </a:p>
        </p:txBody>
      </p:sp>
      <p:sp>
        <p:nvSpPr>
          <p:cNvPr id="7" name="Text 3"/>
          <p:cNvSpPr/>
          <p:nvPr/>
        </p:nvSpPr>
        <p:spPr>
          <a:xfrm>
            <a:off x="6324124" y="488799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insights across subscriptions, categories, shipping, and demographics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303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Source Serif 4 Semi Bold</vt:lpstr>
      <vt:lpstr>Source Sans 3</vt:lpstr>
      <vt:lpstr>Arial</vt:lpstr>
      <vt:lpstr>Source Serif 4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Anish Sen</dc:creator>
  <cp:lastModifiedBy>Anish Sen</cp:lastModifiedBy>
  <cp:revision>2</cp:revision>
  <dcterms:created xsi:type="dcterms:W3CDTF">2026-02-16T06:30:41Z</dcterms:created>
  <dcterms:modified xsi:type="dcterms:W3CDTF">2026-02-16T06:32:24Z</dcterms:modified>
</cp:coreProperties>
</file>